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63" r:id="rId2"/>
    <p:sldId id="260" r:id="rId3"/>
    <p:sldId id="264" r:id="rId4"/>
    <p:sldId id="256" r:id="rId5"/>
    <p:sldId id="257" r:id="rId6"/>
    <p:sldId id="258" r:id="rId7"/>
    <p:sldId id="266"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4779" autoAdjust="0"/>
    <p:restoredTop sz="94660"/>
  </p:normalViewPr>
  <p:slideViewPr>
    <p:cSldViewPr snapToGrid="0">
      <p:cViewPr varScale="1">
        <p:scale>
          <a:sx n="86" d="100"/>
          <a:sy n="86" d="100"/>
        </p:scale>
        <p:origin x="-726" y="-90"/>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7C1B85-39D5-4E6F-AC94-509C72E5D814}" type="datetimeFigureOut">
              <a:rPr lang="en-US" smtClean="0"/>
              <a:pPr/>
              <a:t>4/19/2021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C19C141-E238-4460-A05E-FEC03F55D4F9}" type="slidenum">
              <a:rPr lang="en-US" smtClean="0"/>
              <a:pPr/>
              <a:t>‹#›</a:t>
            </a:fld>
            <a:endParaRPr lang="en-US"/>
          </a:p>
        </p:txBody>
      </p:sp>
    </p:spTree>
    <p:extLst>
      <p:ext uri="{BB962C8B-B14F-4D97-AF65-F5344CB8AC3E}">
        <p14:creationId xmlns:p14="http://schemas.microsoft.com/office/powerpoint/2010/main" xmlns="" val="8154507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C6EAC7D-5A89-47C2-8ABA-56C9C2DEF7A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15446965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693FD4-8F83-4EF7-AC3F-0DC0388986B0}" type="slidenum">
              <a:rPr lang="en-US" smtClean="0"/>
              <a:pPr/>
              <a:t>7</a:t>
            </a:fld>
            <a:endParaRPr lang="en-US" dirty="0"/>
          </a:p>
        </p:txBody>
      </p:sp>
    </p:spTree>
    <p:extLst>
      <p:ext uri="{BB962C8B-B14F-4D97-AF65-F5344CB8AC3E}">
        <p14:creationId xmlns:p14="http://schemas.microsoft.com/office/powerpoint/2010/main" xmlns="" val="2285241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55BBBF1-E764-430D-838A-F164177FDD36}" type="datetimeFigureOut">
              <a:rPr lang="en-US" smtClean="0"/>
              <a:pPr/>
              <a:t>4/19/2021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AD9F64-A281-46E6-9770-B2F783CAFF70}" type="slidenum">
              <a:rPr lang="en-US" smtClean="0"/>
              <a:pPr/>
              <a:t>‹#›</a:t>
            </a:fld>
            <a:endParaRPr lang="en-US"/>
          </a:p>
        </p:txBody>
      </p:sp>
    </p:spTree>
    <p:extLst>
      <p:ext uri="{BB962C8B-B14F-4D97-AF65-F5344CB8AC3E}">
        <p14:creationId xmlns:p14="http://schemas.microsoft.com/office/powerpoint/2010/main" xmlns="" val="40399505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5BBBF1-E764-430D-838A-F164177FDD36}" type="datetimeFigureOut">
              <a:rPr lang="en-US" smtClean="0"/>
              <a:pPr/>
              <a:t>4/19/2021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AD9F64-A281-46E6-9770-B2F783CAFF70}" type="slidenum">
              <a:rPr lang="en-US" smtClean="0"/>
              <a:pPr/>
              <a:t>‹#›</a:t>
            </a:fld>
            <a:endParaRPr lang="en-US"/>
          </a:p>
        </p:txBody>
      </p:sp>
    </p:spTree>
    <p:extLst>
      <p:ext uri="{BB962C8B-B14F-4D97-AF65-F5344CB8AC3E}">
        <p14:creationId xmlns:p14="http://schemas.microsoft.com/office/powerpoint/2010/main" xmlns="" val="24095102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5BBBF1-E764-430D-838A-F164177FDD36}" type="datetimeFigureOut">
              <a:rPr lang="en-US" smtClean="0"/>
              <a:pPr/>
              <a:t>4/19/2021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AD9F64-A281-46E6-9770-B2F783CAFF70}" type="slidenum">
              <a:rPr lang="en-US" smtClean="0"/>
              <a:pPr/>
              <a:t>‹#›</a:t>
            </a:fld>
            <a:endParaRPr lang="en-US"/>
          </a:p>
        </p:txBody>
      </p:sp>
    </p:spTree>
    <p:extLst>
      <p:ext uri="{BB962C8B-B14F-4D97-AF65-F5344CB8AC3E}">
        <p14:creationId xmlns:p14="http://schemas.microsoft.com/office/powerpoint/2010/main" xmlns="" val="31860583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5BBBF1-E764-430D-838A-F164177FDD36}" type="datetimeFigureOut">
              <a:rPr lang="en-US" smtClean="0"/>
              <a:pPr/>
              <a:t>4/19/2021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AD9F64-A281-46E6-9770-B2F783CAFF70}" type="slidenum">
              <a:rPr lang="en-US" smtClean="0"/>
              <a:pPr/>
              <a:t>‹#›</a:t>
            </a:fld>
            <a:endParaRPr lang="en-US"/>
          </a:p>
        </p:txBody>
      </p:sp>
    </p:spTree>
    <p:extLst>
      <p:ext uri="{BB962C8B-B14F-4D97-AF65-F5344CB8AC3E}">
        <p14:creationId xmlns:p14="http://schemas.microsoft.com/office/powerpoint/2010/main" xmlns="" val="36270297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55BBBF1-E764-430D-838A-F164177FDD36}" type="datetimeFigureOut">
              <a:rPr lang="en-US" smtClean="0"/>
              <a:pPr/>
              <a:t>4/19/2021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AD9F64-A281-46E6-9770-B2F783CAFF70}" type="slidenum">
              <a:rPr lang="en-US" smtClean="0"/>
              <a:pPr/>
              <a:t>‹#›</a:t>
            </a:fld>
            <a:endParaRPr lang="en-US"/>
          </a:p>
        </p:txBody>
      </p:sp>
    </p:spTree>
    <p:extLst>
      <p:ext uri="{BB962C8B-B14F-4D97-AF65-F5344CB8AC3E}">
        <p14:creationId xmlns:p14="http://schemas.microsoft.com/office/powerpoint/2010/main" xmlns="" val="38301990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55BBBF1-E764-430D-838A-F164177FDD36}" type="datetimeFigureOut">
              <a:rPr lang="en-US" smtClean="0"/>
              <a:pPr/>
              <a:t>4/19/2021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AD9F64-A281-46E6-9770-B2F783CAFF70}" type="slidenum">
              <a:rPr lang="en-US" smtClean="0"/>
              <a:pPr/>
              <a:t>‹#›</a:t>
            </a:fld>
            <a:endParaRPr lang="en-US"/>
          </a:p>
        </p:txBody>
      </p:sp>
    </p:spTree>
    <p:extLst>
      <p:ext uri="{BB962C8B-B14F-4D97-AF65-F5344CB8AC3E}">
        <p14:creationId xmlns:p14="http://schemas.microsoft.com/office/powerpoint/2010/main" xmlns="" val="2226325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55BBBF1-E764-430D-838A-F164177FDD36}" type="datetimeFigureOut">
              <a:rPr lang="en-US" smtClean="0"/>
              <a:pPr/>
              <a:t>4/19/2021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AD9F64-A281-46E6-9770-B2F783CAFF70}" type="slidenum">
              <a:rPr lang="en-US" smtClean="0"/>
              <a:pPr/>
              <a:t>‹#›</a:t>
            </a:fld>
            <a:endParaRPr lang="en-US"/>
          </a:p>
        </p:txBody>
      </p:sp>
    </p:spTree>
    <p:extLst>
      <p:ext uri="{BB962C8B-B14F-4D97-AF65-F5344CB8AC3E}">
        <p14:creationId xmlns:p14="http://schemas.microsoft.com/office/powerpoint/2010/main" xmlns="" val="34194739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55BBBF1-E764-430D-838A-F164177FDD36}" type="datetimeFigureOut">
              <a:rPr lang="en-US" smtClean="0"/>
              <a:pPr/>
              <a:t>4/19/2021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AD9F64-A281-46E6-9770-B2F783CAFF70}" type="slidenum">
              <a:rPr lang="en-US" smtClean="0"/>
              <a:pPr/>
              <a:t>‹#›</a:t>
            </a:fld>
            <a:endParaRPr lang="en-US"/>
          </a:p>
        </p:txBody>
      </p:sp>
    </p:spTree>
    <p:extLst>
      <p:ext uri="{BB962C8B-B14F-4D97-AF65-F5344CB8AC3E}">
        <p14:creationId xmlns:p14="http://schemas.microsoft.com/office/powerpoint/2010/main" xmlns="" val="1119835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5BBBF1-E764-430D-838A-F164177FDD36}" type="datetimeFigureOut">
              <a:rPr lang="en-US" smtClean="0"/>
              <a:pPr/>
              <a:t>4/19/2021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AD9F64-A281-46E6-9770-B2F783CAFF70}" type="slidenum">
              <a:rPr lang="en-US" smtClean="0"/>
              <a:pPr/>
              <a:t>‹#›</a:t>
            </a:fld>
            <a:endParaRPr lang="en-US"/>
          </a:p>
        </p:txBody>
      </p:sp>
    </p:spTree>
    <p:extLst>
      <p:ext uri="{BB962C8B-B14F-4D97-AF65-F5344CB8AC3E}">
        <p14:creationId xmlns:p14="http://schemas.microsoft.com/office/powerpoint/2010/main" xmlns="" val="1964767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55BBBF1-E764-430D-838A-F164177FDD36}" type="datetimeFigureOut">
              <a:rPr lang="en-US" smtClean="0"/>
              <a:pPr/>
              <a:t>4/19/2021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AD9F64-A281-46E6-9770-B2F783CAFF70}" type="slidenum">
              <a:rPr lang="en-US" smtClean="0"/>
              <a:pPr/>
              <a:t>‹#›</a:t>
            </a:fld>
            <a:endParaRPr lang="en-US"/>
          </a:p>
        </p:txBody>
      </p:sp>
    </p:spTree>
    <p:extLst>
      <p:ext uri="{BB962C8B-B14F-4D97-AF65-F5344CB8AC3E}">
        <p14:creationId xmlns:p14="http://schemas.microsoft.com/office/powerpoint/2010/main" xmlns="" val="39083050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55BBBF1-E764-430D-838A-F164177FDD36}" type="datetimeFigureOut">
              <a:rPr lang="en-US" smtClean="0"/>
              <a:pPr/>
              <a:t>4/19/2021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AD9F64-A281-46E6-9770-B2F783CAFF70}" type="slidenum">
              <a:rPr lang="en-US" smtClean="0"/>
              <a:pPr/>
              <a:t>‹#›</a:t>
            </a:fld>
            <a:endParaRPr lang="en-US"/>
          </a:p>
        </p:txBody>
      </p:sp>
    </p:spTree>
    <p:extLst>
      <p:ext uri="{BB962C8B-B14F-4D97-AF65-F5344CB8AC3E}">
        <p14:creationId xmlns:p14="http://schemas.microsoft.com/office/powerpoint/2010/main" xmlns="" val="36967161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5BBBF1-E764-430D-838A-F164177FDD36}" type="datetimeFigureOut">
              <a:rPr lang="en-US" smtClean="0"/>
              <a:pPr/>
              <a:t>4/19/2021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AD9F64-A281-46E6-9770-B2F783CAFF70}" type="slidenum">
              <a:rPr lang="en-US" smtClean="0"/>
              <a:pPr/>
              <a:t>‹#›</a:t>
            </a:fld>
            <a:endParaRPr lang="en-US"/>
          </a:p>
        </p:txBody>
      </p:sp>
    </p:spTree>
    <p:extLst>
      <p:ext uri="{BB962C8B-B14F-4D97-AF65-F5344CB8AC3E}">
        <p14:creationId xmlns:p14="http://schemas.microsoft.com/office/powerpoint/2010/main" xmlns="" val="22538282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image" Target="../media/image1.jpeg"/><Relationship Id="rId4"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custDataLst>
              <p:tags r:id="rId2"/>
            </p:custDataLst>
          </p:nvPr>
        </p:nvSpPr>
        <p:spPr>
          <a:xfrm>
            <a:off x="2590800" y="269875"/>
            <a:ext cx="8077200" cy="1143000"/>
          </a:xfrm>
        </p:spPr>
        <p:txBody>
          <a:bodyPr>
            <a:normAutofit fontScale="90000"/>
          </a:bodyPr>
          <a:lstStyle/>
          <a:p>
            <a:pPr algn="ctr"/>
            <a:r>
              <a:rPr lang="en-US" sz="4000" dirty="0"/>
              <a:t/>
            </a:r>
            <a:br>
              <a:rPr lang="en-US" sz="4000" dirty="0"/>
            </a:br>
            <a:endParaRPr lang="en-US" sz="4000" dirty="0"/>
          </a:p>
        </p:txBody>
      </p:sp>
      <p:sp>
        <p:nvSpPr>
          <p:cNvPr id="4" name="TextBox 3"/>
          <p:cNvSpPr txBox="1"/>
          <p:nvPr/>
        </p:nvSpPr>
        <p:spPr>
          <a:xfrm>
            <a:off x="4947601" y="770919"/>
            <a:ext cx="2917786" cy="523220"/>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ar-EG" sz="28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بسم الله الرحمن الرحيم </a:t>
            </a:r>
            <a:endParaRPr kumimoji="0" lang="en-GB" sz="2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TextBox 4"/>
          <p:cNvSpPr txBox="1"/>
          <p:nvPr/>
        </p:nvSpPr>
        <p:spPr>
          <a:xfrm>
            <a:off x="3965104" y="1412875"/>
            <a:ext cx="5328592" cy="156966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ar-EG" sz="3200" b="1" i="0" u="none" strike="noStrike" kern="1200" cap="none" spc="0" normalizeH="0" baseline="0" noProof="0" dirty="0" smtClean="0">
                <a:ln>
                  <a:noFill/>
                </a:ln>
                <a:solidFill>
                  <a:prstClr val="black"/>
                </a:solidFill>
                <a:effectLst/>
                <a:uLnTx/>
                <a:uFillTx/>
                <a:latin typeface="Calibri" panose="020F0502020204030204"/>
                <a:ea typeface="+mn-ea"/>
                <a:cs typeface="Arial" panose="020B0604020202020204" pitchFamily="34" charset="0"/>
              </a:rPr>
              <a:t>المحاضرة </a:t>
            </a:r>
            <a:r>
              <a:rPr lang="ar-EG" sz="3200" b="1" noProof="0" dirty="0" smtClean="0">
                <a:solidFill>
                  <a:prstClr val="black"/>
                </a:solidFill>
                <a:latin typeface="Calibri" panose="020F0502020204030204"/>
                <a:cs typeface="Arial" panose="020B0604020202020204" pitchFamily="34" charset="0"/>
              </a:rPr>
              <a:t>الخامسة </a:t>
            </a:r>
            <a:r>
              <a:rPr lang="ar-EG" sz="3200" b="1" dirty="0" smtClean="0">
                <a:solidFill>
                  <a:prstClr val="black"/>
                </a:solidFill>
                <a:latin typeface="Calibri" panose="020F0502020204030204"/>
                <a:cs typeface="Arial" panose="020B0604020202020204" pitchFamily="34" charset="0"/>
              </a:rPr>
              <a:t>  </a:t>
            </a:r>
            <a:r>
              <a:rPr kumimoji="0" lang="ar-EG" sz="3200" b="1" i="0" u="none" strike="noStrike" kern="1200" cap="none" spc="0" normalizeH="0" baseline="0" noProof="0" dirty="0" smtClean="0">
                <a:ln>
                  <a:noFill/>
                </a:ln>
                <a:solidFill>
                  <a:prstClr val="black"/>
                </a:solidFill>
                <a:effectLst/>
                <a:uLnTx/>
                <a:uFillTx/>
                <a:latin typeface="Calibri" panose="020F0502020204030204"/>
                <a:ea typeface="+mn-ea"/>
                <a:cs typeface="Arial" panose="020B0604020202020204" pitchFamily="34" charset="0"/>
              </a:rPr>
              <a:t>  </a:t>
            </a:r>
            <a:endParaRPr kumimoji="0" lang="en-US" sz="3200" b="1" i="0" u="none" strike="noStrike" kern="1200" cap="none" spc="0" normalizeH="0" baseline="0" noProof="0" dirty="0">
              <a:ln>
                <a:noFill/>
              </a:ln>
              <a:solidFill>
                <a:prstClr val="black"/>
              </a:solidFill>
              <a:effectLst/>
              <a:uLnTx/>
              <a:uFillTx/>
              <a:latin typeface="Calibri" panose="020F0502020204030204"/>
              <a:ea typeface="+mn-ea"/>
            </a:endParaRPr>
          </a:p>
          <a:p>
            <a:pPr lvl="0" algn="ctr"/>
            <a:r>
              <a:rPr lang="ar-EG" sz="3200" b="1" dirty="0" smtClean="0"/>
              <a:t>المقدمة والنظرية التاريخية عند بن خلدون </a:t>
            </a:r>
            <a:endParaRPr kumimoji="0" lang="en-GB" sz="3200" b="1" i="0" u="none" strike="noStrike" kern="1200" cap="none" spc="0" normalizeH="0" baseline="0" noProof="0" dirty="0">
              <a:ln>
                <a:noFill/>
              </a:ln>
              <a:solidFill>
                <a:prstClr val="black"/>
              </a:solidFill>
              <a:effectLst/>
              <a:uLnTx/>
              <a:uFillTx/>
              <a:latin typeface="Calibri" panose="020F0502020204030204"/>
            </a:endParaRPr>
          </a:p>
        </p:txBody>
      </p:sp>
      <p:pic>
        <p:nvPicPr>
          <p:cNvPr id="8194" name="Picture 2" descr="شعار جامعة بنها الجديد"/>
          <p:cNvPicPr>
            <a:picLocks noChangeAspect="1" noChangeArrowheads="1"/>
          </p:cNvPicPr>
          <p:nvPr/>
        </p:nvPicPr>
        <p:blipFill>
          <a:blip r:embed="rId5" cstate="email">
            <a:extLst>
              <a:ext uri="{28A0092B-C50C-407E-A947-70E740481C1C}">
                <a14:useLocalDpi xmlns:a14="http://schemas.microsoft.com/office/drawing/2010/main" xmlns="" val="0"/>
              </a:ext>
            </a:extLst>
          </a:blip>
          <a:srcRect/>
          <a:stretch>
            <a:fillRect/>
          </a:stretch>
        </p:blipFill>
        <p:spPr bwMode="auto">
          <a:xfrm>
            <a:off x="5748316" y="0"/>
            <a:ext cx="1371600" cy="7647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Rectangle 7"/>
          <p:cNvSpPr/>
          <p:nvPr/>
        </p:nvSpPr>
        <p:spPr>
          <a:xfrm>
            <a:off x="2224401" y="3072606"/>
            <a:ext cx="8466725" cy="954107"/>
          </a:xfrm>
          <a:prstGeom prst="rect">
            <a:avLst/>
          </a:prstGeom>
        </p:spPr>
        <p:txBody>
          <a:bodyPr wrap="square">
            <a:spAutoFit/>
          </a:bodyPr>
          <a:lstStyle/>
          <a:p>
            <a:pPr algn="ctr">
              <a:defRPr/>
            </a:pPr>
            <a:r>
              <a:rPr lang="en-US" sz="2800" b="1" i="1" dirty="0">
                <a:solidFill>
                  <a:prstClr val="black"/>
                </a:solidFill>
                <a:cs typeface="Arial" panose="020B0604020202020204" pitchFamily="34" charset="0"/>
              </a:rPr>
              <a:t>Sociological texts</a:t>
            </a:r>
            <a:r>
              <a:rPr lang="ar-EG" sz="2800" b="1" i="1" dirty="0">
                <a:solidFill>
                  <a:prstClr val="black"/>
                </a:solidFill>
              </a:rPr>
              <a:t> </a:t>
            </a:r>
            <a:endParaRPr lang="en-US" sz="2800" b="1" i="1" dirty="0">
              <a:solidFill>
                <a:prstClr val="black"/>
              </a:solidFill>
              <a:cs typeface="Arial" panose="020B0604020202020204" pitchFamily="34" charset="0"/>
            </a:endParaRPr>
          </a:p>
          <a:p>
            <a:pPr lvl="0" algn="ctr">
              <a:defRPr/>
            </a:pPr>
            <a:r>
              <a:rPr lang="ar-EG" sz="2800" b="1" i="1" dirty="0">
                <a:solidFill>
                  <a:prstClr val="black"/>
                </a:solidFill>
              </a:rPr>
              <a:t>نصوص اجتماعية</a:t>
            </a:r>
          </a:p>
        </p:txBody>
      </p:sp>
      <p:sp>
        <p:nvSpPr>
          <p:cNvPr id="9" name="Rectangle 8"/>
          <p:cNvSpPr/>
          <p:nvPr/>
        </p:nvSpPr>
        <p:spPr>
          <a:xfrm>
            <a:off x="2325532" y="4589513"/>
            <a:ext cx="8466725" cy="1323439"/>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1" u="none" strike="noStrike" kern="1200" cap="none" spc="0" normalizeH="0" baseline="0" noProof="0" dirty="0">
                <a:ln>
                  <a:noFill/>
                </a:ln>
                <a:solidFill>
                  <a:prstClr val="black"/>
                </a:solidFill>
                <a:effectLst/>
                <a:uLnTx/>
                <a:uFillTx/>
                <a:latin typeface="Calibri" panose="020F0502020204030204"/>
                <a:ea typeface="+mn-ea"/>
                <a:cs typeface="+mn-cs"/>
              </a:rPr>
              <a:t>By </a:t>
            </a:r>
            <a:endParaRPr kumimoji="0" lang="en-GB" sz="4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DR. </a:t>
            </a:r>
            <a:r>
              <a:rPr kumimoji="0" lang="en-US" sz="4000" b="1" i="0" u="none" strike="noStrike" kern="1200" cap="none" spc="0" normalizeH="0" baseline="0" noProof="0" dirty="0" err="1">
                <a:ln>
                  <a:noFill/>
                </a:ln>
                <a:solidFill>
                  <a:prstClr val="black"/>
                </a:solidFill>
                <a:effectLst/>
                <a:uLnTx/>
                <a:uFillTx/>
                <a:latin typeface="Calibri" panose="020F0502020204030204"/>
                <a:ea typeface="+mn-ea"/>
                <a:cs typeface="+mn-cs"/>
              </a:rPr>
              <a:t>Karima</a:t>
            </a: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4000" b="1" i="0" u="none" strike="noStrike" kern="1200" cap="none" spc="0" normalizeH="0" baseline="0" noProof="0" dirty="0" err="1">
                <a:ln>
                  <a:noFill/>
                </a:ln>
                <a:solidFill>
                  <a:prstClr val="black"/>
                </a:solidFill>
                <a:effectLst/>
                <a:uLnTx/>
                <a:uFillTx/>
                <a:latin typeface="Calibri" panose="020F0502020204030204"/>
                <a:ea typeface="+mn-ea"/>
                <a:cs typeface="+mn-cs"/>
              </a:rPr>
              <a:t>samer</a:t>
            </a: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 el </a:t>
            </a:r>
            <a:r>
              <a:rPr kumimoji="0" lang="en-US" sz="4000" b="1" i="0" u="none" strike="noStrike" kern="1200" cap="none" spc="0" normalizeH="0" baseline="0" noProof="0" dirty="0" err="1">
                <a:ln>
                  <a:noFill/>
                </a:ln>
                <a:solidFill>
                  <a:prstClr val="black"/>
                </a:solidFill>
                <a:effectLst/>
                <a:uLnTx/>
                <a:uFillTx/>
                <a:latin typeface="Calibri" panose="020F0502020204030204"/>
                <a:ea typeface="+mn-ea"/>
                <a:cs typeface="+mn-cs"/>
              </a:rPr>
              <a:t>hosary</a:t>
            </a: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 </a:t>
            </a:r>
            <a:endParaRPr kumimoji="0" lang="en-GB" sz="4000" b="1" i="1"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custDataLst>
      <p:tags r:id="rId1"/>
    </p:custDataLst>
    <p:extLst>
      <p:ext uri="{BB962C8B-B14F-4D97-AF65-F5344CB8AC3E}">
        <p14:creationId xmlns:p14="http://schemas.microsoft.com/office/powerpoint/2010/main" xmlns="" val="577408987"/>
      </p:ext>
    </p:extLst>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5636" y="308228"/>
            <a:ext cx="11083635" cy="4524315"/>
          </a:xfrm>
          <a:prstGeom prst="rect">
            <a:avLst/>
          </a:prstGeom>
        </p:spPr>
        <p:txBody>
          <a:bodyPr wrap="square">
            <a:spAutoFit/>
          </a:bodyPr>
          <a:lstStyle/>
          <a:p>
            <a:r>
              <a:rPr lang="en-US" sz="2400" dirty="0"/>
              <a:t>The  </a:t>
            </a:r>
            <a:r>
              <a:rPr lang="en-US" sz="2400" dirty="0" err="1"/>
              <a:t>Muqaddimah</a:t>
            </a:r>
            <a:r>
              <a:rPr lang="en-US" sz="2400" dirty="0"/>
              <a:t>  and  Ibn  </a:t>
            </a:r>
            <a:r>
              <a:rPr lang="en-US" sz="2400" dirty="0" err="1"/>
              <a:t>Khaldim's</a:t>
            </a:r>
            <a:r>
              <a:rPr lang="en-US" sz="2400" dirty="0"/>
              <a:t> Historical  Method Combined  with  his  thorough  understandings  of  Classical  and Islamic  history,  Ibn  </a:t>
            </a:r>
            <a:r>
              <a:rPr lang="en-US" sz="2400" dirty="0" err="1"/>
              <a:t>Khaldun's</a:t>
            </a:r>
            <a:r>
              <a:rPr lang="en-US" sz="2400" dirty="0"/>
              <a:t>  direct  involvement  within  the  fractious sphere  of  North  African  and  Andalusian  politics  provided  him  with  the data  necessary  to  begin  synthesizing  and  documenting  his experiences.  Like  Machiavelli  after  him,  he  hoped  to  use  the  knowledge accrued  over  a  thirty-year  career  to  discern  general  principles  of  history, society,  and  politics  as  a  means  of  providing  lessons  and  offering  advice to  contemporary  and  future  political leaders.42 In  order  to  accomplish  this  task,  Ibn  </a:t>
            </a:r>
            <a:r>
              <a:rPr lang="en-US" sz="2400" dirty="0" err="1"/>
              <a:t>Khaldun</a:t>
            </a:r>
            <a:r>
              <a:rPr lang="en-US" sz="2400" dirty="0"/>
              <a:t>  intended  to  explain the  steady  political  dissolution  of  Islamic  North  Africa  and  Spain  well under  way  in  his  time.  He  wanted  to  understand  how  the  Islamic peoples43—more  specifically,  the  Islamic  political  associations—of  the Maghreb  had  disintegrated  so  completely  over  the  course  of  several hundred  years.  </a:t>
            </a:r>
          </a:p>
        </p:txBody>
      </p:sp>
    </p:spTree>
    <p:extLst>
      <p:ext uri="{BB962C8B-B14F-4D97-AF65-F5344CB8AC3E}">
        <p14:creationId xmlns:p14="http://schemas.microsoft.com/office/powerpoint/2010/main" xmlns="" val="40863597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5636" y="308228"/>
            <a:ext cx="11083635" cy="3416320"/>
          </a:xfrm>
          <a:prstGeom prst="rect">
            <a:avLst/>
          </a:prstGeom>
        </p:spPr>
        <p:txBody>
          <a:bodyPr wrap="square">
            <a:spAutoFit/>
          </a:bodyPr>
          <a:lstStyle/>
          <a:p>
            <a:r>
              <a:rPr lang="en-US" sz="2400" dirty="0"/>
              <a:t>Why  were  the  North  African  states  so  unstable?  Why were  attempts  at  unification  so  few  and,  when  attempted,  so catastrophic?44 These  locally  concerned  questions  naturally  led  Ibn  </a:t>
            </a:r>
            <a:r>
              <a:rPr lang="en-US" sz="2400" dirty="0" err="1"/>
              <a:t>Khaldun</a:t>
            </a:r>
            <a:r>
              <a:rPr lang="en-US" sz="2400" dirty="0"/>
              <a:t>  towards  the meta-historical,  structural,  and  philosophical:  what  is  the  nature  of history?  Why  and  how  do  empires  rise  and  fall?  What  is  politics  and  the purpose  of  government?  What  is  the  mobilizing  force  in  a  given  society? How  are  civilizations  built?  Like  the  early-modern  Western  political philosophers  and  historians  who  would  follow  him,  Ibn  </a:t>
            </a:r>
            <a:r>
              <a:rPr lang="en-US" sz="2400" dirty="0" err="1"/>
              <a:t>Khaldun</a:t>
            </a:r>
            <a:r>
              <a:rPr lang="en-US" sz="2400" dirty="0"/>
              <a:t>  found himself  confronting  questions  that  dealt  with  the  essence  of  human nature,  social organization,  and  social change.45</a:t>
            </a:r>
          </a:p>
        </p:txBody>
      </p:sp>
    </p:spTree>
    <p:extLst>
      <p:ext uri="{BB962C8B-B14F-4D97-AF65-F5344CB8AC3E}">
        <p14:creationId xmlns:p14="http://schemas.microsoft.com/office/powerpoint/2010/main" xmlns="" val="86363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23455" y="169021"/>
            <a:ext cx="11471563" cy="6001643"/>
          </a:xfrm>
          <a:prstGeom prst="rect">
            <a:avLst/>
          </a:prstGeom>
        </p:spPr>
        <p:txBody>
          <a:bodyPr wrap="square">
            <a:spAutoFit/>
          </a:bodyPr>
          <a:lstStyle/>
          <a:p>
            <a:pPr algn="r"/>
            <a:r>
              <a:rPr lang="ar-EG" sz="4800" dirty="0"/>
              <a:t>جنبًا إلى جنب مع فهمه الشامل للتاريخ الكلاسيكي والإسلامي، زودت مشاركة ابن خلدون المباشرة في المجال المتصدع للسياسة الأندلسية في شمال أفريقيا بالبيانات اللازمة للبدء في تجميع وتوثيق تجاربه. ومثل مكيافيلي من بعده، كان يأمل في استخدام المعرفة المتراكمة على مدى ثلاثين عاما من الحياة المهنية للتمييز بين المبادئ العامة للتاريخ والمجتمع والسياسة كوسيلة لتوفير الدروس وتقديم المشورة للقادة السياسيين المعاصرين والمستقبلين. </a:t>
            </a:r>
            <a:endParaRPr lang="en-US" sz="4800" dirty="0"/>
          </a:p>
        </p:txBody>
      </p:sp>
    </p:spTree>
    <p:extLst>
      <p:ext uri="{BB962C8B-B14F-4D97-AF65-F5344CB8AC3E}">
        <p14:creationId xmlns:p14="http://schemas.microsoft.com/office/powerpoint/2010/main" xmlns="" val="23021268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47763" y="0"/>
            <a:ext cx="10572750" cy="6740307"/>
          </a:xfrm>
          <a:prstGeom prst="rect">
            <a:avLst/>
          </a:prstGeom>
          <a:noFill/>
        </p:spPr>
        <p:txBody>
          <a:bodyPr wrap="square" lIns="91440" tIns="45720" rIns="91440" bIns="45720">
            <a:spAutoFit/>
          </a:bodyPr>
          <a:lstStyle/>
          <a:p>
            <a:pPr algn="r"/>
            <a:r>
              <a:rPr lang="ar-EG" sz="5400" dirty="0"/>
              <a:t>من أجل إنجاز هذه المهمة، عزم ابن خلدون على تفسير التفكك السياسي المطرد لشمال أفريقيا الإسلامية وإسبانيا الذي بدأ في عهده. </a:t>
            </a:r>
            <a:r>
              <a:rPr lang="ar-EG" sz="5400" dirty="0" smtClean="0"/>
              <a:t>وأراد </a:t>
            </a:r>
            <a:r>
              <a:rPr lang="ar-EG" sz="5400" dirty="0"/>
              <a:t>أن يفهم كيف أن الشعوب الإسلامية وبشكل أكثر تحديدا، الجماعات السياسية الإسلامية -في المغرب العربي قد تفككت تماما على مدى عدة مئات من السنين. لماذا كانت دول شمال أفريقيا غير مستقرة إلى هذا الحد؟  </a:t>
            </a:r>
            <a:endParaRPr lang="en-US" sz="5400" dirty="0"/>
          </a:p>
        </p:txBody>
      </p:sp>
    </p:spTree>
    <p:extLst>
      <p:ext uri="{BB962C8B-B14F-4D97-AF65-F5344CB8AC3E}">
        <p14:creationId xmlns:p14="http://schemas.microsoft.com/office/powerpoint/2010/main" xmlns="" val="36152883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1500" y="109835"/>
            <a:ext cx="11088985" cy="5909310"/>
          </a:xfrm>
          <a:prstGeom prst="rect">
            <a:avLst/>
          </a:prstGeom>
          <a:noFill/>
        </p:spPr>
        <p:txBody>
          <a:bodyPr wrap="square" lIns="91440" tIns="45720" rIns="91440" bIns="45720">
            <a:spAutoFit/>
          </a:bodyPr>
          <a:lstStyle/>
          <a:p>
            <a:pPr algn="r"/>
            <a:r>
              <a:rPr lang="ar-EG" sz="5400" dirty="0"/>
              <a:t>هذه الأسئلة المعنية محلياً قادت بشكل طبيعي ابن خلدون </a:t>
            </a:r>
            <a:r>
              <a:rPr lang="ar-EG" sz="5400" dirty="0" smtClean="0"/>
              <a:t>نحو دراسة </a:t>
            </a:r>
            <a:r>
              <a:rPr lang="ar-EG" sz="5400" dirty="0"/>
              <a:t>ما وراء </a:t>
            </a:r>
            <a:r>
              <a:rPr lang="ar-EG" sz="5400" dirty="0" smtClean="0"/>
              <a:t>التاريخ البنيوي والفلسفي في محاولة للتعرف على </a:t>
            </a:r>
            <a:r>
              <a:rPr lang="ar-EG" sz="5400" dirty="0"/>
              <a:t>طبيعة التاريخ؟ لماذا وكيف تنهض الامبراطوريات وتسقط؟ ما هي السياسة والغرض من الحكومة؟ ما هي القوة المعبئة في مجتمع معين</a:t>
            </a:r>
            <a:r>
              <a:rPr lang="ar-EG" sz="5400"/>
              <a:t>؟ </a:t>
            </a:r>
            <a:r>
              <a:rPr lang="ar-EG" sz="5400" smtClean="0"/>
              <a:t>وأخيرا كيف </a:t>
            </a:r>
            <a:r>
              <a:rPr lang="ar-EG" sz="5400" dirty="0"/>
              <a:t>تبنى الحضارات؟</a:t>
            </a:r>
            <a:endParaRPr lang="en-US" sz="5400" dirty="0"/>
          </a:p>
        </p:txBody>
      </p:sp>
    </p:spTree>
    <p:extLst>
      <p:ext uri="{BB962C8B-B14F-4D97-AF65-F5344CB8AC3E}">
        <p14:creationId xmlns:p14="http://schemas.microsoft.com/office/powerpoint/2010/main" xmlns="" val="30475463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346936" y="2381380"/>
            <a:ext cx="3711465" cy="2800221"/>
          </a:xfrm>
          <a:prstGeom prst="rect">
            <a:avLst/>
          </a:prstGeom>
          <a:noFill/>
        </p:spPr>
        <p:txBody>
          <a:bodyPr wrap="square" rtlCol="0">
            <a:normAutofit/>
          </a:bodyPr>
          <a:lstStyle/>
          <a:p>
            <a:r>
              <a:rPr lang="en-US" sz="6600" dirty="0"/>
              <a:t>Thank you</a:t>
            </a:r>
          </a:p>
        </p:txBody>
      </p:sp>
      <p:pic>
        <p:nvPicPr>
          <p:cNvPr id="3" name="Picture 2"/>
          <p:cNvPicPr>
            <a:picLocks noChangeAspect="1"/>
          </p:cNvPicPr>
          <p:nvPr/>
        </p:nvPicPr>
        <p:blipFill rotWithShape="1">
          <a:blip r:embed="rId3" cstate="email">
            <a:extLst>
              <a:ext uri="{28A0092B-C50C-407E-A947-70E740481C1C}">
                <a14:useLocalDpi xmlns:a14="http://schemas.microsoft.com/office/drawing/2010/main" xmlns=""/>
              </a:ext>
            </a:extLst>
          </a:blip>
          <a:srcRect/>
          <a:stretch/>
        </p:blipFill>
        <p:spPr>
          <a:xfrm>
            <a:off x="3053862" y="1514198"/>
            <a:ext cx="3042138" cy="3057803"/>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xmlns="" val="90552841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par>
                                <p:cTn id="10" presetID="10" presetClass="entr" presetSubtype="0"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tags/tag1.xml><?xml version="1.0" encoding="utf-8"?>
<p:tagLst xmlns:a="http://schemas.openxmlformats.org/drawingml/2006/main" xmlns:r="http://schemas.openxmlformats.org/officeDocument/2006/relationships" xmlns:p="http://schemas.openxmlformats.org/presentationml/2006/main">
  <p:tag name="DVSECTIONID" val="yI2DOt6RzRcU51QxdhNewL"/>
</p:tagLst>
</file>

<file path=ppt/tags/tag2.xml><?xml version="1.0" encoding="utf-8"?>
<p:tagLst xmlns:a="http://schemas.openxmlformats.org/drawingml/2006/main" xmlns:r="http://schemas.openxmlformats.org/officeDocument/2006/relationships" xmlns:p="http://schemas.openxmlformats.org/presentationml/2006/main">
  <p:tag name="DVSHAPEID" val="HAGzTPKJNXuuOK4v20iPS7"/>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TotalTime>
  <Words>463</Words>
  <Application>Microsoft Office PowerPoint</Application>
  <PresentationFormat>مخصص</PresentationFormat>
  <Paragraphs>16</Paragraphs>
  <Slides>7</Slides>
  <Notes>2</Notes>
  <HiddenSlides>0</HiddenSlides>
  <MMClips>0</MMClips>
  <ScaleCrop>false</ScaleCrop>
  <HeadingPairs>
    <vt:vector size="4" baseType="variant">
      <vt:variant>
        <vt:lpstr>سمة</vt:lpstr>
      </vt:variant>
      <vt:variant>
        <vt:i4>1</vt:i4>
      </vt:variant>
      <vt:variant>
        <vt:lpstr>عناوين الشرائح</vt:lpstr>
      </vt:variant>
      <vt:variant>
        <vt:i4>7</vt:i4>
      </vt:variant>
    </vt:vector>
  </HeadingPairs>
  <TitlesOfParts>
    <vt:vector size="8" baseType="lpstr">
      <vt:lpstr>Office Theme</vt:lpstr>
      <vt:lpstr> </vt:lpstr>
      <vt:lpstr>الشريحة 2</vt:lpstr>
      <vt:lpstr>الشريحة 3</vt:lpstr>
      <vt:lpstr>الشريحة 4</vt:lpstr>
      <vt:lpstr>الشريحة 5</vt:lpstr>
      <vt:lpstr>الشريحة 6</vt:lpstr>
      <vt:lpstr>الشريحة 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Tarek PC</dc:creator>
  <cp:lastModifiedBy>Dr Karema-PC</cp:lastModifiedBy>
  <cp:revision>26</cp:revision>
  <dcterms:created xsi:type="dcterms:W3CDTF">2020-10-17T16:02:28Z</dcterms:created>
  <dcterms:modified xsi:type="dcterms:W3CDTF">2021-04-19T19:30:17Z</dcterms:modified>
</cp:coreProperties>
</file>